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79" r:id="rId3"/>
    <p:sldId id="271" r:id="rId4"/>
    <p:sldId id="259" r:id="rId5"/>
    <p:sldId id="270" r:id="rId6"/>
    <p:sldId id="274" r:id="rId7"/>
    <p:sldId id="272" r:id="rId8"/>
    <p:sldId id="273" r:id="rId9"/>
    <p:sldId id="260" r:id="rId10"/>
    <p:sldId id="282" r:id="rId11"/>
    <p:sldId id="261" r:id="rId12"/>
    <p:sldId id="262" r:id="rId13"/>
    <p:sldId id="263" r:id="rId14"/>
    <p:sldId id="264" r:id="rId15"/>
    <p:sldId id="265" r:id="rId16"/>
    <p:sldId id="276" r:id="rId17"/>
    <p:sldId id="275" r:id="rId18"/>
    <p:sldId id="266" r:id="rId19"/>
    <p:sldId id="267" r:id="rId20"/>
    <p:sldId id="268" r:id="rId21"/>
    <p:sldId id="269" r:id="rId22"/>
    <p:sldId id="280" r:id="rId23"/>
    <p:sldId id="283" r:id="rId24"/>
    <p:sldId id="28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2" autoAdjust="0"/>
    <p:restoredTop sz="86408" autoAdjust="0"/>
  </p:normalViewPr>
  <p:slideViewPr>
    <p:cSldViewPr>
      <p:cViewPr varScale="1">
        <p:scale>
          <a:sx n="64" d="100"/>
          <a:sy n="64" d="100"/>
        </p:scale>
        <p:origin x="-13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08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672F15-67B0-4CCD-87FB-96F529299CCC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FFF2A1-3EAE-4A5F-930A-CA5E7E669F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809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9482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2608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644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8066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0199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537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8066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0629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5346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3156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34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666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7265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411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6176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497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576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255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264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600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457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572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133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FF2A1-3EAE-4A5F-930A-CA5E7E669F4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3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964C-CCF6-4D81-9388-20BD52352E66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657D-BE1A-4BA8-B024-AFF22DF0BE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51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964C-CCF6-4D81-9388-20BD52352E66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657D-BE1A-4BA8-B024-AFF22DF0BE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410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964C-CCF6-4D81-9388-20BD52352E66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657D-BE1A-4BA8-B024-AFF22DF0BE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396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964C-CCF6-4D81-9388-20BD52352E66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657D-BE1A-4BA8-B024-AFF22DF0BE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617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82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964C-CCF6-4D81-9388-20BD52352E66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657D-BE1A-4BA8-B024-AFF22DF0BE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628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964C-CCF6-4D81-9388-20BD52352E66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657D-BE1A-4BA8-B024-AFF22DF0BE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308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964C-CCF6-4D81-9388-20BD52352E66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657D-BE1A-4BA8-B024-AFF22DF0BE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693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964C-CCF6-4D81-9388-20BD52352E66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657D-BE1A-4BA8-B024-AFF22DF0BE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223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964C-CCF6-4D81-9388-20BD52352E66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657D-BE1A-4BA8-B024-AFF22DF0BE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291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964C-CCF6-4D81-9388-20BD52352E66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657D-BE1A-4BA8-B024-AFF22DF0BE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752600"/>
            <a:ext cx="8229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37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ample/Nonexampl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685800" y="47244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4953000" y="47244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304800"/>
            <a:ext cx="7696200" cy="6096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question</a:t>
            </a:r>
            <a:endParaRPr 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8" hasCustomPrompt="1"/>
          </p:nvPr>
        </p:nvSpPr>
        <p:spPr>
          <a:xfrm>
            <a:off x="762000" y="10668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9" hasCustomPrompt="1"/>
          </p:nvPr>
        </p:nvSpPr>
        <p:spPr>
          <a:xfrm>
            <a:off x="4876800" y="10668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 smtClean="0"/>
              <a:t>Insert example/</a:t>
            </a:r>
            <a:r>
              <a:rPr lang="en-US" dirty="0" err="1" smtClean="0"/>
              <a:t>nonexample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467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964C-CCF6-4D81-9388-20BD52352E66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6657D-BE1A-4BA8-B024-AFF22DF0BE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453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2964C-CCF6-4D81-9388-20BD52352E66}" type="datetimeFigureOut">
              <a:rPr lang="en-US" smtClean="0"/>
              <a:pPr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657D-BE1A-4BA8-B024-AFF22DF0BE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871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Melissa\Desktop\Inactive%20Course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creencast.com/t/QwsI4bdYteb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creencast.com/t/SEJKqJ4qkp" TargetMode="External"/><Relationship Id="rId4" Type="http://schemas.openxmlformats.org/officeDocument/2006/relationships/hyperlink" Target="http://screencast.com/t/CbJV7MxgVN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screencast.com/t/XUWle0nHnW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3.xml"/><Relationship Id="rId7" Type="http://schemas.openxmlformats.org/officeDocument/2006/relationships/slide" Target="slide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10" Type="http://schemas.openxmlformats.org/officeDocument/2006/relationships/slide" Target="slide19.xml"/><Relationship Id="rId4" Type="http://schemas.openxmlformats.org/officeDocument/2006/relationships/slide" Target="slide4.xml"/><Relationship Id="rId9" Type="http://schemas.openxmlformats.org/officeDocument/2006/relationships/slide" Target="slide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Curriculum Central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Melissa Nakamura</a:t>
            </a:r>
          </a:p>
          <a:p>
            <a:r>
              <a:rPr lang="en-US" dirty="0" smtClean="0"/>
              <a:t>Susan Pope</a:t>
            </a:r>
          </a:p>
          <a:p>
            <a:r>
              <a:rPr lang="en-US" dirty="0" smtClean="0"/>
              <a:t>ETEC 750B</a:t>
            </a:r>
          </a:p>
          <a:p>
            <a:r>
              <a:rPr lang="en-US" dirty="0" smtClean="0"/>
              <a:t>March 3,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Imagine . . 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degree/certificate program is changing</a:t>
            </a:r>
          </a:p>
          <a:p>
            <a:r>
              <a:rPr lang="en-US" dirty="0" smtClean="0"/>
              <a:t>You have a consistently low enrolled course</a:t>
            </a:r>
          </a:p>
          <a:p>
            <a:r>
              <a:rPr lang="en-US" dirty="0" smtClean="0"/>
              <a:t>You no longer have a qualified content expert</a:t>
            </a:r>
          </a:p>
          <a:p>
            <a:r>
              <a:rPr lang="en-US" dirty="0" smtClean="0"/>
              <a:t>You just don’t have time to update before the accreditation team visit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Make the course inactive!!!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One year grace period – breathing space !!!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Imagine_inactiv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" y="5334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0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Inactive Course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Proposals to make a course inactive need the 16 required fields and a few other fields completed</a:t>
            </a:r>
          </a:p>
          <a:p>
            <a:r>
              <a:rPr lang="en-US" dirty="0" smtClean="0"/>
              <a:t>Inactive courses must have a full course outline completed when they become active again</a:t>
            </a:r>
          </a:p>
          <a:p>
            <a:r>
              <a:rPr lang="en-US" dirty="0" smtClean="0"/>
              <a:t>Click </a:t>
            </a:r>
            <a:r>
              <a:rPr lang="en-US" dirty="0" smtClean="0">
                <a:hlinkClick r:id="rId3" action="ppaction://hlinkfile"/>
              </a:rPr>
              <a:t>here</a:t>
            </a:r>
            <a:r>
              <a:rPr lang="en-US" dirty="0" smtClean="0"/>
              <a:t> to view an inactive course proposal</a:t>
            </a:r>
          </a:p>
          <a:p>
            <a:r>
              <a:rPr lang="en-US" dirty="0" smtClean="0"/>
              <a:t>Note how not all of the questions are answered</a:t>
            </a:r>
          </a:p>
          <a:p>
            <a:r>
              <a:rPr lang="en-US" dirty="0" smtClean="0"/>
              <a:t>Click </a:t>
            </a:r>
            <a:r>
              <a:rPr lang="en-US" dirty="0" smtClean="0">
                <a:hlinkClick r:id="rId4"/>
              </a:rPr>
              <a:t>here</a:t>
            </a:r>
            <a:r>
              <a:rPr lang="en-US" dirty="0" smtClean="0"/>
              <a:t> to see a list of the required fields and hear an explanation about making a course inactive</a:t>
            </a:r>
            <a:endParaRPr lang="en-US" dirty="0"/>
          </a:p>
        </p:txBody>
      </p:sp>
      <p:sp>
        <p:nvSpPr>
          <p:cNvPr id="4" name="Right Arrow 3">
            <a:hlinkClick r:id="" action="ppaction://hlinkshowjump?jump=nextslide"/>
          </p:cNvPr>
          <p:cNvSpPr/>
          <p:nvPr/>
        </p:nvSpPr>
        <p:spPr>
          <a:xfrm>
            <a:off x="7924800" y="609600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10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Instructional Process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Intentionally left blank</a:t>
            </a:r>
          </a:p>
          <a:p>
            <a:r>
              <a:rPr lang="en-US" dirty="0" smtClean="0"/>
              <a:t>Will include the process here</a:t>
            </a:r>
            <a:endParaRPr lang="en-US" dirty="0"/>
          </a:p>
        </p:txBody>
      </p:sp>
      <p:sp>
        <p:nvSpPr>
          <p:cNvPr id="4" name="Right Arrow 3">
            <a:hlinkClick r:id="" action="ppaction://hlinkshowjump?jump=nextslide"/>
          </p:cNvPr>
          <p:cNvSpPr/>
          <p:nvPr/>
        </p:nvSpPr>
        <p:spPr>
          <a:xfrm>
            <a:off x="7924800" y="606643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44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685800" y="4724400"/>
            <a:ext cx="3429000" cy="1752600"/>
          </a:xfrm>
        </p:spPr>
        <p:txBody>
          <a:bodyPr/>
          <a:lstStyle/>
          <a:p>
            <a:r>
              <a:rPr lang="en-US" dirty="0" smtClean="0"/>
              <a:t>Correct.  (#4) The full title must be spelled out with no abbreviations.  (#9) The number of credits the student will receive must be listed.  (#16) How the students will be assessed must be defined in detail.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4953000" y="4724400"/>
            <a:ext cx="34290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Try again.  (#4) The full title must be spelled out with no abbreviations.  The ampersand should be replaced with the word “and”.  (#9) The number of credits should be listed and not whether or not the course is for credit or non-credit.  (#16) This question was correctly answered , defining how the students will be assessed.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85800" y="304800"/>
            <a:ext cx="76962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Tracie is a member of the Curriculum Committee tasked with reviewing course outline proposals in Curriculum Central.  Some of the sample </a:t>
            </a:r>
            <a:r>
              <a:rPr lang="en-US" smtClean="0"/>
              <a:t>responses (below) differ</a:t>
            </a:r>
            <a:r>
              <a:rPr lang="en-US" dirty="0" smtClean="0"/>
              <a:t>.  Help Tracie determine which example is more correct.  Click on the proposal with fields correctly filled out.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762000" y="1524000"/>
            <a:ext cx="3505200" cy="2895600"/>
          </a:xfrm>
        </p:spPr>
        <p:txBody>
          <a:bodyPr/>
          <a:lstStyle/>
          <a:p>
            <a:pPr marL="342900" indent="-342900">
              <a:buAutoNum type="arabicPeriod" startAt="4"/>
            </a:pPr>
            <a:r>
              <a:rPr lang="en-US" b="1" dirty="0" smtClean="0"/>
              <a:t>Full Course Title for the Catalog</a:t>
            </a:r>
          </a:p>
          <a:p>
            <a:r>
              <a:rPr lang="en-US" dirty="0" smtClean="0"/>
              <a:t>American Experience: Culture and the Arts</a:t>
            </a:r>
          </a:p>
          <a:p>
            <a:endParaRPr lang="en-US" dirty="0"/>
          </a:p>
          <a:p>
            <a:pPr marL="342900" indent="-342900">
              <a:buAutoNum type="arabicPeriod" startAt="9"/>
            </a:pPr>
            <a:r>
              <a:rPr lang="en-US" b="1" dirty="0" smtClean="0"/>
              <a:t>Credits</a:t>
            </a:r>
          </a:p>
          <a:p>
            <a:r>
              <a:rPr lang="en-US" dirty="0" smtClean="0"/>
              <a:t>3</a:t>
            </a:r>
          </a:p>
          <a:p>
            <a:endParaRPr lang="en-US" b="1" dirty="0"/>
          </a:p>
          <a:p>
            <a:pPr marL="342900" indent="-342900">
              <a:buAutoNum type="arabicPeriod" startAt="16"/>
            </a:pPr>
            <a:r>
              <a:rPr lang="en-US" b="1" dirty="0" smtClean="0"/>
              <a:t>Suggested Methods of Evaluation</a:t>
            </a:r>
          </a:p>
          <a:p>
            <a:r>
              <a:rPr lang="en-US" dirty="0" smtClean="0"/>
              <a:t>Class Discussion, Final Exam, Journals, Papers, Quizzes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4876800" y="1524000"/>
            <a:ext cx="3505200" cy="2895600"/>
          </a:xfrm>
        </p:spPr>
        <p:txBody>
          <a:bodyPr>
            <a:normAutofit/>
          </a:bodyPr>
          <a:lstStyle/>
          <a:p>
            <a:r>
              <a:rPr lang="en-US" dirty="0" smtClean="0"/>
              <a:t>4.  </a:t>
            </a:r>
            <a:r>
              <a:rPr lang="en-US" b="1" dirty="0" smtClean="0"/>
              <a:t>Full Course Title for the Catalog</a:t>
            </a:r>
          </a:p>
          <a:p>
            <a:r>
              <a:rPr lang="en-US" dirty="0" smtClean="0"/>
              <a:t>Am. Experience: Culture &amp; the Arts</a:t>
            </a:r>
          </a:p>
          <a:p>
            <a:endParaRPr lang="en-US" dirty="0"/>
          </a:p>
          <a:p>
            <a:pPr marL="342900" indent="-342900">
              <a:buAutoNum type="arabicPeriod" startAt="9"/>
            </a:pPr>
            <a:r>
              <a:rPr lang="en-US" b="1" dirty="0" smtClean="0"/>
              <a:t>Credits</a:t>
            </a:r>
          </a:p>
          <a:p>
            <a:r>
              <a:rPr lang="en-US" dirty="0" smtClean="0"/>
              <a:t>Yes</a:t>
            </a:r>
          </a:p>
          <a:p>
            <a:endParaRPr lang="en-US" b="1" dirty="0"/>
          </a:p>
          <a:p>
            <a:r>
              <a:rPr lang="en-US" b="1" dirty="0" smtClean="0"/>
              <a:t>16. Suggested Methods of Evaluation</a:t>
            </a:r>
          </a:p>
          <a:p>
            <a:r>
              <a:rPr lang="en-US" dirty="0" smtClean="0"/>
              <a:t>Class Discussion, Final Exam, Journals, Papers, Quizzes</a:t>
            </a:r>
            <a:endParaRPr lang="en-US" dirty="0"/>
          </a:p>
        </p:txBody>
      </p:sp>
      <p:sp>
        <p:nvSpPr>
          <p:cNvPr id="9" name="Right Arrow 8">
            <a:hlinkClick r:id="" action="ppaction://hlinkshowjump?jump=nextslide"/>
          </p:cNvPr>
          <p:cNvSpPr/>
          <p:nvPr/>
        </p:nvSpPr>
        <p:spPr>
          <a:xfrm>
            <a:off x="7924800" y="609600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06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Proposal from a “skeleton”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Narrated example of an existing course with a “skeleton” in Curriculum Central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Click to view another sample of a “skeleton” course outline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4419600"/>
            <a:ext cx="1241266" cy="1773237"/>
          </a:xfrm>
          <a:prstGeom prst="rect">
            <a:avLst/>
          </a:prstGeom>
        </p:spPr>
      </p:pic>
      <p:sp>
        <p:nvSpPr>
          <p:cNvPr id="7" name="Action Button: Movie 6">
            <a:hlinkClick r:id="rId4" highlightClick="1"/>
          </p:cNvPr>
          <p:cNvSpPr/>
          <p:nvPr/>
        </p:nvSpPr>
        <p:spPr>
          <a:xfrm>
            <a:off x="6400800" y="2310384"/>
            <a:ext cx="1042416" cy="1042416"/>
          </a:xfrm>
          <a:prstGeom prst="actionButtonMovi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Movie 7">
            <a:hlinkClick r:id="rId5" highlightClick="1"/>
          </p:cNvPr>
          <p:cNvSpPr/>
          <p:nvPr/>
        </p:nvSpPr>
        <p:spPr>
          <a:xfrm>
            <a:off x="3352800" y="4520184"/>
            <a:ext cx="1042416" cy="1042416"/>
          </a:xfrm>
          <a:prstGeom prst="actionButtonMovi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>
            <a:hlinkClick r:id="" action="ppaction://hlinkshowjump?jump=nextslide"/>
          </p:cNvPr>
          <p:cNvSpPr/>
          <p:nvPr/>
        </p:nvSpPr>
        <p:spPr>
          <a:xfrm>
            <a:off x="7924800" y="609600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70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Instructional Process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Similar to inactive courses, existing courses being updated from skeletons need to have all 16 required fields filled in</a:t>
            </a:r>
          </a:p>
          <a:p>
            <a:r>
              <a:rPr lang="en-US" dirty="0" smtClean="0"/>
              <a:t>Additionally, the complete 16 week course content must be included</a:t>
            </a:r>
          </a:p>
          <a:p>
            <a:r>
              <a:rPr lang="en-US" dirty="0" smtClean="0"/>
              <a:t>Links between course competencies and course content must be checked</a:t>
            </a:r>
          </a:p>
          <a:p>
            <a:r>
              <a:rPr lang="en-US" dirty="0" smtClean="0"/>
              <a:t>Links between course competencies and grading methods must be checked in the grid</a:t>
            </a:r>
            <a:endParaRPr lang="en-US" dirty="0"/>
          </a:p>
        </p:txBody>
      </p:sp>
      <p:sp>
        <p:nvSpPr>
          <p:cNvPr id="4" name="Right Arrow 3">
            <a:hlinkClick r:id="" action="ppaction://hlinkshowjump?jump=nextslide"/>
          </p:cNvPr>
          <p:cNvSpPr/>
          <p:nvPr/>
        </p:nvSpPr>
        <p:spPr>
          <a:xfrm>
            <a:off x="7924800" y="606643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699760" y="27228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38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914400"/>
            <a:ext cx="8229600" cy="2667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As Tracie is reviewing the correct proposal submitted for American Studies 202, question #18 puzzled her.  She is unsure if this question was answered properly.  Help her determine if this question was answered properly.   </a:t>
            </a:r>
            <a:endParaRPr lang="en-US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457200" y="3810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Click </a:t>
            </a:r>
            <a:r>
              <a:rPr lang="en-US" dirty="0" smtClean="0">
                <a:hlinkClick r:id="" action="ppaction://hlinkshowjump?jump=nextslide"/>
              </a:rPr>
              <a:t>here</a:t>
            </a:r>
            <a:r>
              <a:rPr lang="en-US" dirty="0" smtClean="0"/>
              <a:t> to view question #18 that was submitted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18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5" y="0"/>
            <a:ext cx="8503745" cy="6420861"/>
          </a:xfrm>
          <a:prstGeom prst="rect">
            <a:avLst/>
          </a:prstGeom>
        </p:spPr>
      </p:pic>
      <p:sp>
        <p:nvSpPr>
          <p:cNvPr id="3" name="Right Arrow 2">
            <a:hlinkClick r:id="" action="ppaction://hlinkshowjump?jump=nextslide"/>
          </p:cNvPr>
          <p:cNvSpPr/>
          <p:nvPr/>
        </p:nvSpPr>
        <p:spPr>
          <a:xfrm>
            <a:off x="7924800" y="6241165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91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It is okay not to have all General Education Student Learning Outcomes unsupported.  It would be a rare course that supported student attainment of all Gen Ed </a:t>
            </a:r>
            <a:r>
              <a:rPr lang="en-US" dirty="0" err="1" smtClean="0"/>
              <a:t>SLOs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Right Arrow 6">
            <a:hlinkClick r:id="" action="ppaction://hlinkshowjump?jump=nextslide"/>
          </p:cNvPr>
          <p:cNvSpPr/>
          <p:nvPr/>
        </p:nvSpPr>
        <p:spPr>
          <a:xfrm>
            <a:off x="7924800" y="609600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905000" y="19050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Yes</a:t>
            </a:r>
            <a:endParaRPr lang="en-US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1905000" y="2514600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No</a:t>
            </a:r>
            <a:endParaRPr lang="en-US" sz="3200" dirty="0"/>
          </a:p>
        </p:txBody>
      </p:sp>
      <p:sp>
        <p:nvSpPr>
          <p:cNvPr id="16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Yes, the course does help support the student’s attainment of General Education Student Learning Outcomes (Gen Ed </a:t>
            </a:r>
            <a:r>
              <a:rPr lang="en-US" dirty="0" err="1" smtClean="0"/>
              <a:t>SLOs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7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533400" y="304800"/>
            <a:ext cx="7848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Was question #18 on the previous slide answered correctly?  Click on the correct response.</a:t>
            </a:r>
            <a:endParaRPr lang="en-US" sz="2800" dirty="0"/>
          </a:p>
        </p:txBody>
      </p:sp>
      <p:pic>
        <p:nvPicPr>
          <p:cNvPr id="1026" name="Picture 2" descr="C:\Users\Melissa\AppData\Local\Microsoft\Windows\Temporary Internet Files\Content.IE5\S0EC8KAY\MC900441902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95400"/>
            <a:ext cx="2360613" cy="278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57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Complete Course Outline from scratch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View the beginning steps for making a course outline from scratch by clicking on the video button</a:t>
            </a:r>
          </a:p>
          <a:p>
            <a:endParaRPr lang="en-US" dirty="0" smtClean="0"/>
          </a:p>
          <a:p>
            <a:r>
              <a:rPr lang="en-US" dirty="0" smtClean="0"/>
              <a:t>Before creating a new course you must check the UH system database of active courses</a:t>
            </a:r>
          </a:p>
          <a:p>
            <a:r>
              <a:rPr lang="en-US" dirty="0" smtClean="0"/>
              <a:t>Before creating a new course you must check the Community Colleges historical database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Right Arrow 3">
            <a:hlinkClick r:id="" action="ppaction://hlinkshowjump?jump=nextslide"/>
          </p:cNvPr>
          <p:cNvSpPr/>
          <p:nvPr/>
        </p:nvSpPr>
        <p:spPr>
          <a:xfrm>
            <a:off x="7924800" y="609600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Movie 4">
            <a:hlinkClick r:id="rId3" highlightClick="1"/>
          </p:cNvPr>
          <p:cNvSpPr/>
          <p:nvPr/>
        </p:nvSpPr>
        <p:spPr>
          <a:xfrm>
            <a:off x="2362200" y="2743200"/>
            <a:ext cx="1042416" cy="1042416"/>
          </a:xfrm>
          <a:prstGeom prst="actionButtonMovi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129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3" action="ppaction://hlinksldjump"/>
              </a:rPr>
              <a:t>Intended Audience 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hlinkClick r:id="rId4" action="ppaction://hlinksldjump"/>
              </a:rPr>
              <a:t>Purpose of Demo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Purpose of Module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Purpose of a </a:t>
            </a:r>
            <a:r>
              <a:rPr lang="en-US" sz="3243" dirty="0" smtClean="0">
                <a:hlinkClick r:id="rId6" action="ppaction://hlinksldjump"/>
              </a:rPr>
              <a:t>Course</a:t>
            </a:r>
            <a:r>
              <a:rPr lang="en-US" dirty="0" smtClean="0">
                <a:hlinkClick r:id="rId6" action="ppaction://hlinksldjump"/>
              </a:rPr>
              <a:t> </a:t>
            </a:r>
            <a:r>
              <a:rPr lang="en-US" sz="3243" dirty="0" smtClean="0">
                <a:hlinkClick r:id="rId6" action="ppaction://hlinksldjump"/>
              </a:rPr>
              <a:t>Database</a:t>
            </a:r>
            <a:endParaRPr lang="en-US" sz="3243" dirty="0" smtClean="0"/>
          </a:p>
          <a:p>
            <a:r>
              <a:rPr lang="en-US" dirty="0" smtClean="0">
                <a:hlinkClick r:id="rId7" action="ppaction://hlinksldjump"/>
              </a:rPr>
              <a:t>Approval Process Summary</a:t>
            </a:r>
            <a:endParaRPr lang="en-US" dirty="0" smtClean="0"/>
          </a:p>
          <a:p>
            <a:r>
              <a:rPr lang="en-US" dirty="0" smtClean="0">
                <a:hlinkClick r:id="rId8" action="ppaction://hlinksldjump"/>
              </a:rPr>
              <a:t>Inactive Course</a:t>
            </a:r>
            <a:endParaRPr lang="en-US" dirty="0" smtClean="0"/>
          </a:p>
          <a:p>
            <a:r>
              <a:rPr lang="en-US" dirty="0" smtClean="0">
                <a:hlinkClick r:id="rId9" action="ppaction://hlinksldjump"/>
              </a:rPr>
              <a:t>Skeleton Course</a:t>
            </a:r>
            <a:endParaRPr lang="en-US" dirty="0" smtClean="0"/>
          </a:p>
          <a:p>
            <a:r>
              <a:rPr lang="en-US" dirty="0" smtClean="0">
                <a:hlinkClick r:id="rId10" action="ppaction://hlinksldjump"/>
              </a:rPr>
              <a:t>Course from </a:t>
            </a:r>
            <a:r>
              <a:rPr lang="en-US" sz="3243" dirty="0" smtClean="0">
                <a:hlinkClick r:id="rId10" action="ppaction://hlinksldjump"/>
              </a:rPr>
              <a:t>Scratch</a:t>
            </a:r>
            <a:endParaRPr lang="en-US" sz="3243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Instructional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Left intentionally blank</a:t>
            </a:r>
          </a:p>
          <a:p>
            <a:r>
              <a:rPr lang="en-US" dirty="0" smtClean="0"/>
              <a:t>Will include the process here</a:t>
            </a:r>
          </a:p>
          <a:p>
            <a:r>
              <a:rPr lang="en-US" dirty="0" smtClean="0"/>
              <a:t>Maximum course content for linking is 10%, if greater then break it down into sub-topics</a:t>
            </a:r>
            <a:endParaRPr lang="en-US" dirty="0"/>
          </a:p>
        </p:txBody>
      </p:sp>
      <p:sp>
        <p:nvSpPr>
          <p:cNvPr id="4" name="Right Arrow 3">
            <a:hlinkClick r:id="" action="ppaction://hlinkshowjump?jump=nextslide"/>
          </p:cNvPr>
          <p:cNvSpPr/>
          <p:nvPr/>
        </p:nvSpPr>
        <p:spPr>
          <a:xfrm>
            <a:off x="7924800" y="609600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25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85800" y="304800"/>
            <a:ext cx="7696200" cy="1752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Tracie is reviewing more course proposals.  Why would she not approve the following proposal?</a:t>
            </a:r>
            <a:endParaRPr lang="en-US" sz="3200" dirty="0"/>
          </a:p>
        </p:txBody>
      </p:sp>
      <p:sp>
        <p:nvSpPr>
          <p:cNvPr id="7" name="Right Arrow 6">
            <a:hlinkClick r:id="" action="ppaction://hlinkshowjump?jump=nextslide"/>
          </p:cNvPr>
          <p:cNvSpPr/>
          <p:nvPr/>
        </p:nvSpPr>
        <p:spPr>
          <a:xfrm>
            <a:off x="7924800" y="579120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38200" y="3425875"/>
            <a:ext cx="7315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Click </a:t>
            </a:r>
            <a:r>
              <a:rPr lang="en-US" sz="2800" dirty="0">
                <a:hlinkClick r:id="" action="ppaction://hlinkshowjump?jump=nextslide"/>
              </a:rPr>
              <a:t>here </a:t>
            </a:r>
            <a:r>
              <a:rPr lang="en-US" sz="2800" dirty="0"/>
              <a:t>to </a:t>
            </a:r>
            <a:r>
              <a:rPr lang="en-US" sz="2800" dirty="0" smtClean="0"/>
              <a:t>view the proposal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0799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58069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95400"/>
          </a:xfrm>
        </p:spPr>
        <p:txBody>
          <a:bodyPr>
            <a:normAutofit/>
          </a:bodyPr>
          <a:lstStyle/>
          <a:p>
            <a:pPr algn="l"/>
            <a:r>
              <a:rPr lang="en-US" sz="3600" dirty="0"/>
              <a:t>Why would she not approve the following proposal</a:t>
            </a:r>
            <a:r>
              <a:rPr lang="en-US" sz="3600" dirty="0" smtClean="0"/>
              <a:t>?</a:t>
            </a:r>
            <a:endParaRPr lang="en-US" dirty="0"/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457200" y="2133600"/>
            <a:ext cx="76962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Too much information provided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Content greater than 10%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None of the above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18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2492375"/>
            <a:ext cx="7772400" cy="1470025"/>
          </a:xfrm>
        </p:spPr>
        <p:txBody>
          <a:bodyPr>
            <a:normAutofit/>
          </a:bodyPr>
          <a:lstStyle/>
          <a:p>
            <a:r>
              <a:rPr lang="en-US" sz="3000" dirty="0" smtClean="0">
                <a:latin typeface="+mn-lt"/>
                <a:ea typeface="+mn-ea"/>
                <a:cs typeface="+mn-cs"/>
              </a:rPr>
              <a:t>A test version of Curriculum Central is located at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tx1"/>
                </a:solidFill>
                <a:hlinkClick r:id="rId3"/>
              </a:rPr>
              <a:t>http://cctest.its.hawaii.edu:8080/central/core/cas.jsp</a:t>
            </a:r>
            <a:endParaRPr lang="en-US" sz="3000" dirty="0" smtClean="0">
              <a:solidFill>
                <a:schemeClr val="tx1"/>
              </a:solidFill>
            </a:endParaRPr>
          </a:p>
        </p:txBody>
      </p:sp>
      <p:pic>
        <p:nvPicPr>
          <p:cNvPr id="10" name="Picture 9" descr="Iiwi-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8063" y="398274"/>
            <a:ext cx="3616537" cy="2192526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Our Intended 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the purposes of this demo, the target population is . . . </a:t>
            </a:r>
          </a:p>
          <a:p>
            <a:r>
              <a:rPr lang="en-US" dirty="0" smtClean="0"/>
              <a:t>college faculty - tenured and untenured </a:t>
            </a:r>
          </a:p>
          <a:p>
            <a:r>
              <a:rPr lang="en-US" dirty="0" smtClean="0"/>
              <a:t>minimum of a master’s degree in their content area, some with a PhD </a:t>
            </a:r>
          </a:p>
          <a:p>
            <a:r>
              <a:rPr lang="en-US" dirty="0" smtClean="0"/>
              <a:t>They may not have organized their course content around the competencies to be attained by the students </a:t>
            </a:r>
            <a:endParaRPr lang="en-US" dirty="0"/>
          </a:p>
        </p:txBody>
      </p:sp>
      <p:pic>
        <p:nvPicPr>
          <p:cNvPr id="5" name="test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3400" y="559558"/>
            <a:ext cx="609600" cy="609600"/>
          </a:xfrm>
          <a:prstGeom prst="rect">
            <a:avLst/>
          </a:prstGeom>
        </p:spPr>
      </p:pic>
      <p:sp>
        <p:nvSpPr>
          <p:cNvPr id="6" name="Right Arrow 5">
            <a:hlinkClick r:id="" action="ppaction://hlinkshowjump?jump=nextslide"/>
          </p:cNvPr>
          <p:cNvSpPr/>
          <p:nvPr/>
        </p:nvSpPr>
        <p:spPr>
          <a:xfrm>
            <a:off x="7924800" y="609600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 xmlns:mv="urn:schemas-microsoft-com:mac:vml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75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uiExpand="1" build="p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Purpose of demo?  Purpose of C Central?  Not sure which Q to answer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To be added later (check Module 6 for ideas)</a:t>
            </a:r>
          </a:p>
          <a:p>
            <a:r>
              <a:rPr lang="en-US" dirty="0" smtClean="0"/>
              <a:t>Will include purpose of Curriculum Central</a:t>
            </a:r>
            <a:endParaRPr lang="en-US" dirty="0"/>
          </a:p>
        </p:txBody>
      </p:sp>
      <p:sp>
        <p:nvSpPr>
          <p:cNvPr id="4" name="Right Arrow 3">
            <a:hlinkClick r:id="" action="ppaction://hlinkshowjump?jump=nextslide"/>
          </p:cNvPr>
          <p:cNvSpPr/>
          <p:nvPr/>
        </p:nvSpPr>
        <p:spPr>
          <a:xfrm>
            <a:off x="7924800" y="609600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11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this Demonstration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How to make a course inactive</a:t>
            </a:r>
          </a:p>
          <a:p>
            <a:r>
              <a:rPr lang="en-US" dirty="0" smtClean="0"/>
              <a:t>How to update a course outline beginning with the skeletal version in Curriculum Central</a:t>
            </a:r>
          </a:p>
          <a:p>
            <a:r>
              <a:rPr lang="en-US" dirty="0" smtClean="0"/>
              <a:t>How to create a new course in Curriculum Central</a:t>
            </a:r>
          </a:p>
          <a:p>
            <a:endParaRPr lang="en-US" dirty="0" smtClean="0"/>
          </a:p>
        </p:txBody>
      </p:sp>
      <p:sp>
        <p:nvSpPr>
          <p:cNvPr id="4" name="Right Arrow 3">
            <a:hlinkClick r:id="" action="ppaction://hlinkshowjump?jump=nextslide"/>
          </p:cNvPr>
          <p:cNvSpPr/>
          <p:nvPr/>
        </p:nvSpPr>
        <p:spPr>
          <a:xfrm>
            <a:off x="7924800" y="609600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this module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Our project will focus on how to prepare three types of course outlines used by </a:t>
            </a:r>
            <a:r>
              <a:rPr lang="en-US" dirty="0" err="1" smtClean="0"/>
              <a:t>Kapi’olani</a:t>
            </a:r>
            <a:r>
              <a:rPr lang="en-US" dirty="0" smtClean="0"/>
              <a:t> Community College, a progression of whole problems. </a:t>
            </a:r>
          </a:p>
          <a:p>
            <a:r>
              <a:rPr lang="en-US" dirty="0" smtClean="0"/>
              <a:t>The project will focus on specific sections of outlines to (1) make a course inactive, (2) update a course that exists in skeletal version, or (3) create a new course. </a:t>
            </a:r>
            <a:endParaRPr lang="en-US" dirty="0"/>
          </a:p>
        </p:txBody>
      </p:sp>
      <p:sp>
        <p:nvSpPr>
          <p:cNvPr id="4" name="Right Arrow 3">
            <a:hlinkClick r:id="" action="ppaction://hlinkshowjump?jump=nextslide"/>
          </p:cNvPr>
          <p:cNvSpPr/>
          <p:nvPr/>
        </p:nvSpPr>
        <p:spPr>
          <a:xfrm>
            <a:off x="7924800" y="609600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+mn-lt"/>
                <a:ea typeface="+mn-ea"/>
                <a:cs typeface="+mn-cs"/>
              </a:rPr>
              <a:t>What happens after Curriculum Central?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3000" dirty="0" smtClean="0"/>
              <a:t>Course changes made and approved in Curriculum Central will annually (each academic year) be reflected in the official college catalog and will be input into Banner, the UH ten-campus system registration database.</a:t>
            </a:r>
          </a:p>
          <a:p>
            <a:endParaRPr lang="en-US" sz="3000" dirty="0" smtClean="0"/>
          </a:p>
        </p:txBody>
      </p:sp>
      <p:sp>
        <p:nvSpPr>
          <p:cNvPr id="4" name="Right Arrow 3">
            <a:hlinkClick r:id="" action="ppaction://hlinkshowjump?jump=nextslide"/>
          </p:cNvPr>
          <p:cNvSpPr/>
          <p:nvPr/>
        </p:nvSpPr>
        <p:spPr>
          <a:xfrm>
            <a:off x="7924800" y="609600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Purposes of a course outline database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Create and archive course outlines to provide documentation to accreditation teams as well as other campuses in the UH system</a:t>
            </a:r>
          </a:p>
          <a:p>
            <a:r>
              <a:rPr lang="en-US" dirty="0" smtClean="0"/>
              <a:t>Provide official information for college catalog</a:t>
            </a:r>
          </a:p>
          <a:p>
            <a:r>
              <a:rPr lang="en-US" dirty="0" smtClean="0"/>
              <a:t>Provide accurate information for registration system</a:t>
            </a:r>
            <a:endParaRPr lang="en-US" dirty="0"/>
          </a:p>
        </p:txBody>
      </p:sp>
      <p:sp>
        <p:nvSpPr>
          <p:cNvPr id="4" name="Right Arrow 3">
            <a:hlinkClick r:id="" action="ppaction://hlinkshowjump?jump=nextslide"/>
          </p:cNvPr>
          <p:cNvSpPr/>
          <p:nvPr/>
        </p:nvSpPr>
        <p:spPr>
          <a:xfrm>
            <a:off x="7924800" y="609600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Approval Process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33600"/>
            <a:ext cx="8518992" cy="3345515"/>
          </a:xfrm>
        </p:spPr>
      </p:pic>
      <p:sp>
        <p:nvSpPr>
          <p:cNvPr id="5" name="Right Arrow 4">
            <a:hlinkClick r:id="" action="ppaction://hlinkshowjump?jump=nextslide"/>
          </p:cNvPr>
          <p:cNvSpPr/>
          <p:nvPr/>
        </p:nvSpPr>
        <p:spPr>
          <a:xfrm>
            <a:off x="7924800" y="609600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1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1318</TotalTime>
  <Words>991</Words>
  <Application>Microsoft Office PowerPoint</Application>
  <PresentationFormat>On-screen Show (4:3)</PresentationFormat>
  <Paragraphs>132</Paragraphs>
  <Slides>24</Slides>
  <Notes>24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Curriculum Central</vt:lpstr>
      <vt:lpstr>Table of Contents</vt:lpstr>
      <vt:lpstr>Our Intended Audience</vt:lpstr>
      <vt:lpstr>Purpose of demo?  Purpose of C Central?  Not sure which Q to answer</vt:lpstr>
      <vt:lpstr>Purpose of this Demonstration</vt:lpstr>
      <vt:lpstr>Purpose of this module</vt:lpstr>
      <vt:lpstr>What happens after Curriculum Central?</vt:lpstr>
      <vt:lpstr>Purposes of a course outline database</vt:lpstr>
      <vt:lpstr>Approval Process</vt:lpstr>
      <vt:lpstr>Imagine . . . </vt:lpstr>
      <vt:lpstr>Inactive Course Proposal</vt:lpstr>
      <vt:lpstr>Instructional Process</vt:lpstr>
      <vt:lpstr>PowerPoint Presentation</vt:lpstr>
      <vt:lpstr>Course Proposal from a “skeleton”</vt:lpstr>
      <vt:lpstr>Instructional Process</vt:lpstr>
      <vt:lpstr>PowerPoint Presentation</vt:lpstr>
      <vt:lpstr>PowerPoint Presentation</vt:lpstr>
      <vt:lpstr>PowerPoint Presentation</vt:lpstr>
      <vt:lpstr>Complete Course Outline from scratch</vt:lpstr>
      <vt:lpstr>Instructional Process</vt:lpstr>
      <vt:lpstr>PowerPoint Presentation</vt:lpstr>
      <vt:lpstr>PowerPoint Presentation</vt:lpstr>
      <vt:lpstr>Why would she not approve the following proposal?</vt:lpstr>
      <vt:lpstr>A test version of Curriculum Central is located at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Melissa</dc:creator>
  <cp:lastModifiedBy>Melissa</cp:lastModifiedBy>
  <cp:revision>63</cp:revision>
  <dcterms:created xsi:type="dcterms:W3CDTF">2012-03-04T03:50:36Z</dcterms:created>
  <dcterms:modified xsi:type="dcterms:W3CDTF">2012-03-04T08:33:37Z</dcterms:modified>
</cp:coreProperties>
</file>